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2" r:id="rId6"/>
    <p:sldId id="266" r:id="rId7"/>
    <p:sldId id="273" r:id="rId8"/>
    <p:sldId id="275" r:id="rId9"/>
    <p:sldId id="270" r:id="rId10"/>
    <p:sldId id="271" r:id="rId11"/>
    <p:sldId id="276" r:id="rId12"/>
    <p:sldId id="277" r:id="rId13"/>
    <p:sldId id="279" r:id="rId14"/>
    <p:sldId id="268" r:id="rId15"/>
    <p:sldId id="282" r:id="rId16"/>
    <p:sldId id="263" r:id="rId17"/>
    <p:sldId id="284" r:id="rId18"/>
    <p:sldId id="285" r:id="rId19"/>
    <p:sldId id="281" r:id="rId20"/>
    <p:sldId id="283" r:id="rId21"/>
    <p:sldId id="286" r:id="rId22"/>
    <p:sldId id="264" r:id="rId23"/>
    <p:sldId id="280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IEARN.doc" TargetMode="External"/><Relationship Id="rId5" Type="http://schemas.openxmlformats.org/officeDocument/2006/relationships/image" Target="../media/image45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37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DVD_015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1981200" y="381000"/>
            <a:ext cx="19954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Татьяна\Pictures\ноябрь2008\DSC034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830367">
            <a:off x="71437" y="461963"/>
            <a:ext cx="1865313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Татьяна\Pictures\ноябрь2008\DSC034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87529">
            <a:off x="4724400" y="4724400"/>
            <a:ext cx="1981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SDC110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646165">
            <a:off x="228600" y="25146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SDC110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637558">
            <a:off x="3124200" y="2514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SDC110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594058">
            <a:off x="6096000" y="23622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 descr="C:\Users\Татьяна\Pictures\ноябрь2008\DSC0345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24600" y="381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 descr="presentation 06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390119">
            <a:off x="457200" y="4876800"/>
            <a:ext cx="2133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 descr="C:\Users\Татьяна\Documents\2008-12 (дек)\сканирование004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403585">
            <a:off x="3124200" y="4552950"/>
            <a:ext cx="13271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" descr="C:\Users\Татьяна\Documents\2008-12 (дек)\сканирование000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43400" y="304800"/>
            <a:ext cx="1384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5" descr="C:\Users\Татьяна\Documents\2008-12 (дек)\сканирование0048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-524769">
            <a:off x="7239000" y="4343400"/>
            <a:ext cx="1495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74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 smtClean="0"/>
              <a:t>Общеклассные проекты: </a:t>
            </a:r>
            <a:br>
              <a:rPr lang="ru-RU" sz="3200" dirty="0" smtClean="0"/>
            </a:br>
            <a:r>
              <a:rPr lang="ru-RU" sz="3200" dirty="0" smtClean="0"/>
              <a:t>«Новогодний калейдоскоп»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323850" y="1647825"/>
            <a:ext cx="302418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6629400" algn="l"/>
              </a:tabLst>
            </a:pPr>
            <a:r>
              <a:rPr lang="ru-RU" sz="1600" dirty="0"/>
              <a:t>Ученики нашей школы</a:t>
            </a:r>
          </a:p>
          <a:p>
            <a:pPr algn="ctr">
              <a:tabLst>
                <a:tab pos="6629400" algn="l"/>
              </a:tabLst>
            </a:pPr>
            <a:r>
              <a:rPr lang="ru-RU" sz="1600" dirty="0"/>
              <a:t>с удовольствием готовятся к встрече этого замечательного праздника. Они ставят спектакли, готовят костюмы, декорации. В день представления у всех </a:t>
            </a:r>
            <a:r>
              <a:rPr lang="ru-RU" sz="1600" dirty="0" smtClean="0"/>
              <a:t>веселое, </a:t>
            </a:r>
            <a:r>
              <a:rPr lang="ru-RU" sz="1600" dirty="0"/>
              <a:t>приподнятое настроение. Каждый ребёнок на это время</a:t>
            </a:r>
          </a:p>
          <a:p>
            <a:pPr algn="ctr">
              <a:tabLst>
                <a:tab pos="6629400" algn="l"/>
              </a:tabLst>
            </a:pPr>
            <a:r>
              <a:rPr lang="ru-RU" sz="1600" dirty="0"/>
              <a:t>становится актёром.</a:t>
            </a:r>
          </a:p>
          <a:p>
            <a:pPr algn="ctr">
              <a:tabLst>
                <a:tab pos="6629400" algn="l"/>
              </a:tabLst>
            </a:pPr>
            <a:r>
              <a:rPr lang="ru-RU" sz="1600" dirty="0"/>
              <a:t>Родители с интересом наблюдают за выступлением своих детей на сцене.</a:t>
            </a:r>
          </a:p>
          <a:p>
            <a:pPr algn="ctr">
              <a:tabLst>
                <a:tab pos="6629400" algn="l"/>
              </a:tabLst>
            </a:pPr>
            <a:r>
              <a:rPr lang="ru-RU" sz="1600" dirty="0"/>
              <a:t>Новогодняя сказка  заканчивается, но не заканчивается время новых открытий.</a:t>
            </a:r>
          </a:p>
        </p:txBody>
      </p:sp>
      <p:pic>
        <p:nvPicPr>
          <p:cNvPr id="12292" name="Picture 11" descr="DSC026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4149725"/>
            <a:ext cx="314801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DSC026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1125538"/>
            <a:ext cx="2860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IMG_49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2636838"/>
            <a:ext cx="262731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Издательский клуб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Издательский клуб открыт для всех ребят и взрослых!</a:t>
            </a:r>
          </a:p>
          <a:p>
            <a:pPr>
              <a:buNone/>
            </a:pPr>
            <a:r>
              <a:rPr lang="ru-RU" sz="1800" dirty="0" smtClean="0"/>
              <a:t>Ребята с удовольствием сочиняют, пишут заметки, делятся своими впечатлениями о том, что интересного происходит в классной и школьной жизни.  Родители с не меньшим интересом принимают участие в этой работе. И все работы публикуются в классной газете.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13316" name="Picture 9" descr="IMG_00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068638"/>
            <a:ext cx="2428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IMG_0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2997200"/>
            <a:ext cx="4660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Победители проекта «Классная газета - 2014»</a:t>
            </a:r>
            <a:endParaRPr lang="ru-RU" b="1" i="1" dirty="0"/>
          </a:p>
        </p:txBody>
      </p:sp>
      <p:pic>
        <p:nvPicPr>
          <p:cNvPr id="6" name="Содержимое 5" descr="D:\Журнал, экспортированный в  ОФИС\обложка журнала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357298"/>
            <a:ext cx="2290657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Галиуллина Гузель\Desktop\газеты-2012\Макет ГАЗЕТА\1страница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3286124"/>
            <a:ext cx="2286016" cy="323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0770~1\AppData\Local\Temp\Rar$DI92.032\gazeta_s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1428736"/>
            <a:ext cx="2500330" cy="336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алиуллина Гузель\Desktop\газеты-2012\IMG_320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3357562"/>
            <a:ext cx="2401421" cy="32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5143512"/>
            <a:ext cx="1214446" cy="112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BIBLIOTEKA\Shared\Эмблемы 9 школа\планета ро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1001117"/>
            <a:ext cx="1643074" cy="165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с внешними партнерами</a:t>
            </a:r>
            <a:endParaRPr lang="ru-R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400" dirty="0"/>
              <a:t> Национальный музей РТ</a:t>
            </a:r>
          </a:p>
          <a:p>
            <a:pPr>
              <a:buFontTx/>
              <a:buChar char="-"/>
            </a:pPr>
            <a:r>
              <a:rPr lang="ru-RU" sz="2400" dirty="0"/>
              <a:t>Музей Е.Боратынского</a:t>
            </a:r>
          </a:p>
          <a:p>
            <a:pPr>
              <a:buFontTx/>
              <a:buChar char="-"/>
            </a:pPr>
            <a:r>
              <a:rPr lang="ru-RU" sz="2400" dirty="0"/>
              <a:t>Музей ИЗО, Эрмитаж</a:t>
            </a:r>
          </a:p>
          <a:p>
            <a:pPr>
              <a:buFontTx/>
              <a:buChar char="-"/>
            </a:pPr>
            <a:r>
              <a:rPr lang="ru-RU" sz="2400" dirty="0"/>
              <a:t>ТЮЗ, театр имени М. </a:t>
            </a:r>
            <a:r>
              <a:rPr lang="ru-RU" sz="2400" dirty="0" err="1"/>
              <a:t>Джалиля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Кинотеатр </a:t>
            </a:r>
            <a:r>
              <a:rPr lang="en-US" sz="2400" dirty="0"/>
              <a:t>IMAX, Park House, Crazy Park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Экскурсионное  бюро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Спортивный комплекс «</a:t>
            </a:r>
            <a:r>
              <a:rPr lang="ru-RU" sz="2400" dirty="0" err="1"/>
              <a:t>Ак</a:t>
            </a:r>
            <a:r>
              <a:rPr lang="ru-RU" sz="2400" dirty="0"/>
              <a:t> Буре</a:t>
            </a:r>
            <a:r>
              <a:rPr lang="ru-RU" sz="2400" dirty="0" smtClean="0"/>
              <a:t>» и т.д.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Библиотеки города</a:t>
            </a:r>
          </a:p>
        </p:txBody>
      </p:sp>
      <p:pic>
        <p:nvPicPr>
          <p:cNvPr id="48132" name="Picture 4" descr="20080901_IMG_03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1268413"/>
            <a:ext cx="2530475" cy="1898650"/>
          </a:xfrm>
          <a:prstGeom prst="rect">
            <a:avLst/>
          </a:prstGeom>
          <a:noFill/>
        </p:spPr>
      </p:pic>
      <p:pic>
        <p:nvPicPr>
          <p:cNvPr id="48133" name="Picture 5" descr="20090901_IMG_15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3789363"/>
            <a:ext cx="2105025" cy="2808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>
                <a:solidFill>
                  <a:schemeClr val="tx1"/>
                </a:solidFill>
              </a:rPr>
              <a:t>Школа – координатор международных и республиканских конкурсов</a:t>
            </a:r>
            <a:r>
              <a:rPr lang="ru-RU" sz="38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5143536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/>
              <a:t>Международный конкурс по математике «Кенгуру».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/>
              <a:t>Всероссийский конкурс по русскому языку «Русский медвежонок».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b="1" dirty="0" smtClean="0"/>
              <a:t>Всероссийский конкурс по информатике «КИТ».</a:t>
            </a:r>
          </a:p>
          <a:p>
            <a:pPr marL="609600" indent="-609600">
              <a:buFontTx/>
              <a:buAutoNum type="arabicPeriod"/>
            </a:pPr>
            <a:r>
              <a:rPr lang="ru-RU" sz="2800" b="1" dirty="0" smtClean="0"/>
              <a:t>Всероссийский конкурс по естествознанию «ЧИП».</a:t>
            </a:r>
          </a:p>
          <a:p>
            <a:pPr marL="609600" indent="-609600">
              <a:buNone/>
            </a:pPr>
            <a:endParaRPr lang="ru-RU" dirty="0" smtClean="0"/>
          </a:p>
          <a:p>
            <a:pPr marL="609600" indent="-609600" eaLnBrk="1" hangingPunct="1">
              <a:buFontTx/>
              <a:buAutoNum type="arabicPeriod"/>
            </a:pPr>
            <a:endParaRPr lang="ru-RU" dirty="0" smtClean="0"/>
          </a:p>
        </p:txBody>
      </p:sp>
      <p:pic>
        <p:nvPicPr>
          <p:cNvPr id="1536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651375"/>
            <a:ext cx="223361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Медвежо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730750"/>
            <a:ext cx="15843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школа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59832" y="3212976"/>
            <a:ext cx="25922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2400" dirty="0" smtClean="0"/>
              <a:t>Траектория развития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251520" y="3212976"/>
            <a:ext cx="252028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Спецкурсы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547664" y="1916832"/>
            <a:ext cx="230425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ШИК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16016" y="1916832"/>
            <a:ext cx="230425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Матбои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228184" y="3284984"/>
            <a:ext cx="237626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«Юнеско»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139952" y="429309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50" y="5072074"/>
            <a:ext cx="316835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профиля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Юнеско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/>
              <a:t>Школа  с 2012 года является членом проекта "Ассоциированные школы ЮНЕСКО"</a:t>
            </a:r>
            <a:r>
              <a:rPr lang="ru-RU" dirty="0" smtClean="0"/>
              <a:t>,  целью которого являются:</a:t>
            </a:r>
          </a:p>
          <a:p>
            <a:pPr fontAlgn="base"/>
            <a:r>
              <a:rPr lang="ru-RU" dirty="0" smtClean="0"/>
              <a:t>Создание условий для распространения информации об ООН и ЮНЕСКО в мире;</a:t>
            </a:r>
          </a:p>
          <a:p>
            <a:pPr fontAlgn="base"/>
            <a:r>
              <a:rPr lang="ru-RU" dirty="0" smtClean="0"/>
              <a:t>Развитие межкультурной коммуникации и содействие укреплению мира;</a:t>
            </a:r>
          </a:p>
          <a:p>
            <a:pPr fontAlgn="base"/>
            <a:r>
              <a:rPr lang="ru-RU" dirty="0" smtClean="0"/>
              <a:t>Изучение, внедрение и распространение позитивного опыта в </a:t>
            </a:r>
            <a:r>
              <a:rPr lang="ru-RU" dirty="0" err="1" smtClean="0"/>
              <a:t>сиситеме</a:t>
            </a:r>
            <a:r>
              <a:rPr lang="ru-RU" dirty="0" smtClean="0"/>
              <a:t> образования и воспитания;</a:t>
            </a:r>
          </a:p>
          <a:p>
            <a:pPr fontAlgn="base"/>
            <a:r>
              <a:rPr lang="ru-RU" dirty="0" smtClean="0"/>
              <a:t>Создание дополнительных возможностей для развития международных контактов ассоциированных школ и школ-участниц Проекта;</a:t>
            </a:r>
          </a:p>
          <a:p>
            <a:pPr fontAlgn="base"/>
            <a:r>
              <a:rPr lang="ru-RU" dirty="0" smtClean="0"/>
              <a:t>Создание условий для творческого и научного развития учителей и преподавателей учебных заведений, входящих в систему ассоциированных школ ЮНЕСКО.</a:t>
            </a:r>
          </a:p>
          <a:p>
            <a:pPr fontAlgn="base"/>
            <a:r>
              <a:rPr lang="ru-RU" b="1" dirty="0" smtClean="0"/>
              <a:t>С2013 года школа участник международного проекта Ассоциации- «Обучение для будущего»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Изображение 0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9726" y="134654"/>
            <a:ext cx="2358554" cy="179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DC165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806148"/>
            <a:ext cx="3071834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6143668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Основные направления</a:t>
            </a:r>
            <a:br>
              <a:rPr lang="ru-RU" sz="3100" dirty="0" smtClean="0"/>
            </a:br>
            <a:r>
              <a:rPr lang="ru-RU" sz="3100" dirty="0" smtClean="0"/>
              <a:t> работы школы  в программе "Ассоциированные школы ЮНЕСКО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972072"/>
          </a:xfrm>
        </p:spPr>
        <p:txBody>
          <a:bodyPr>
            <a:normAutofit/>
          </a:bodyPr>
          <a:lstStyle/>
          <a:p>
            <a:r>
              <a:rPr lang="ru-RU" dirty="0" smtClean="0"/>
              <a:t>Акция «Милосердие» </a:t>
            </a:r>
          </a:p>
          <a:p>
            <a:r>
              <a:rPr lang="ru-RU" dirty="0" smtClean="0"/>
              <a:t>Декада пожилых людей</a:t>
            </a:r>
          </a:p>
          <a:p>
            <a:r>
              <a:rPr lang="ru-RU" dirty="0" smtClean="0"/>
              <a:t>День дарения книг в школьную библиотеку</a:t>
            </a:r>
          </a:p>
          <a:p>
            <a:r>
              <a:rPr lang="ru-RU" dirty="0" smtClean="0"/>
              <a:t>Социальные проекты</a:t>
            </a:r>
          </a:p>
          <a:p>
            <a:r>
              <a:rPr lang="ru-RU" dirty="0" smtClean="0"/>
              <a:t>Научно-практические конференции</a:t>
            </a:r>
          </a:p>
          <a:p>
            <a:r>
              <a:rPr lang="ru-RU" dirty="0" smtClean="0"/>
              <a:t>Международное сотрудничество</a:t>
            </a:r>
            <a:endParaRPr lang="ru-RU" dirty="0"/>
          </a:p>
        </p:txBody>
      </p:sp>
      <p:pic>
        <p:nvPicPr>
          <p:cNvPr id="6" name="Picture 7" descr="Изображение 0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572008"/>
            <a:ext cx="2643206" cy="207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Международные проекты</a:t>
            </a:r>
            <a:endParaRPr lang="en-US" b="1" smtClean="0"/>
          </a:p>
        </p:txBody>
      </p:sp>
      <p:graphicFrame>
        <p:nvGraphicFramePr>
          <p:cNvPr id="2050" name="Object 4">
            <a:hlinkClick r:id="rId3" action="ppaction://hlinksldjump"/>
          </p:cNvPr>
          <p:cNvGraphicFramePr>
            <a:graphicFrameLocks noChangeAspect="1"/>
          </p:cNvGraphicFramePr>
          <p:nvPr>
            <p:ph idx="1"/>
          </p:nvPr>
        </p:nvGraphicFramePr>
        <p:xfrm>
          <a:off x="468313" y="1484313"/>
          <a:ext cx="2525712" cy="2506662"/>
        </p:xfrm>
        <a:graphic>
          <a:graphicData uri="http://schemas.openxmlformats.org/presentationml/2006/ole">
            <p:oleObj spid="_x0000_s1026" r:id="rId4" imgW="3677163" imgH="3648584" progId="">
              <p:embed/>
            </p:oleObj>
          </a:graphicData>
        </a:graphic>
      </p:graphicFrame>
      <p:pic>
        <p:nvPicPr>
          <p:cNvPr id="2052" name="Picture 7" descr="9bfor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1773238"/>
            <a:ext cx="5903912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27088" y="4365625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hlinkClick r:id="rId6" action="ppaction://hlinkfile"/>
              </a:rPr>
              <a:t>IEARN.doc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80645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hlink"/>
                </a:solidFill>
              </a:rPr>
              <a:t>МБОУ «Средняя общеобразовательная школа №9 </a:t>
            </a:r>
            <a:br>
              <a:rPr lang="ru-RU" sz="2400" b="1" dirty="0">
                <a:solidFill>
                  <a:schemeClr val="hlink"/>
                </a:solidFill>
              </a:rPr>
            </a:br>
            <a:r>
              <a:rPr lang="ru-RU" sz="2400" b="1" dirty="0">
                <a:solidFill>
                  <a:schemeClr val="hlink"/>
                </a:solidFill>
              </a:rPr>
              <a:t>с углублённым изучением английского языка» </a:t>
            </a:r>
            <a:br>
              <a:rPr lang="ru-RU" sz="2400" b="1" dirty="0">
                <a:solidFill>
                  <a:schemeClr val="hlink"/>
                </a:solidFill>
              </a:rPr>
            </a:br>
            <a:r>
              <a:rPr lang="ru-RU" sz="2400" b="1" dirty="0">
                <a:solidFill>
                  <a:schemeClr val="hlink"/>
                </a:solidFill>
              </a:rPr>
              <a:t>Ново-Савиновского района  города Казани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539552" y="3141663"/>
            <a:ext cx="8136904" cy="26622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Модель формирования образовательной среды: деятельностно – организованное пространство школы</a:t>
            </a:r>
            <a:endParaRPr lang="ru-RU" sz="28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dirty="0"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Иванова Галина Анатольевна,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директор школы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700213"/>
            <a:ext cx="8382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1628775"/>
            <a:ext cx="11985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773238"/>
            <a:ext cx="10429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Математические бои, олимпиады</a:t>
            </a:r>
            <a:endParaRPr lang="ru-RU" dirty="0"/>
          </a:p>
        </p:txBody>
      </p:sp>
      <p:pic>
        <p:nvPicPr>
          <p:cNvPr id="30722" name="Picture 2" descr="D:\ляйсан\Школа № 9 фото для стендов\РО\IMG_0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3500966" cy="2625725"/>
          </a:xfrm>
          <a:prstGeom prst="rect">
            <a:avLst/>
          </a:prstGeom>
          <a:noFill/>
        </p:spPr>
      </p:pic>
      <p:pic>
        <p:nvPicPr>
          <p:cNvPr id="5" name="Рисунок 4" descr="20140321_1120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6" y="1142984"/>
            <a:ext cx="3500430" cy="2625323"/>
          </a:xfrm>
          <a:prstGeom prst="rect">
            <a:avLst/>
          </a:prstGeom>
        </p:spPr>
      </p:pic>
      <p:pic>
        <p:nvPicPr>
          <p:cNvPr id="6" name="Рисунок 5" descr="20140322_1846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071810"/>
            <a:ext cx="4714876" cy="35361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F:\20140508_1348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4018338"/>
            <a:ext cx="3786214" cy="28396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/>
          <a:lstStyle/>
          <a:p>
            <a:r>
              <a:rPr lang="ru-RU" dirty="0" smtClean="0"/>
              <a:t>ШИК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r>
              <a:rPr lang="ru-RU" dirty="0" smtClean="0"/>
              <a:t>Что? Где? Когда?</a:t>
            </a:r>
          </a:p>
          <a:p>
            <a:r>
              <a:rPr lang="ru-RU" dirty="0" smtClean="0"/>
              <a:t>Дебаты</a:t>
            </a:r>
          </a:p>
          <a:p>
            <a:r>
              <a:rPr lang="ru-RU" dirty="0" smtClean="0"/>
              <a:t>КВН</a:t>
            </a:r>
          </a:p>
          <a:p>
            <a:r>
              <a:rPr lang="ru-RU" dirty="0" smtClean="0"/>
              <a:t>Коммуникативные бои</a:t>
            </a:r>
            <a:endParaRPr lang="ru-RU" dirty="0"/>
          </a:p>
        </p:txBody>
      </p:sp>
      <p:pic>
        <p:nvPicPr>
          <p:cNvPr id="31748" name="Picture 4" descr="D:\ляйсан\Школа № 9 фото для стендов\РО\10 декабря 2008 1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14290"/>
            <a:ext cx="3230562" cy="2423086"/>
          </a:xfrm>
          <a:prstGeom prst="rect">
            <a:avLst/>
          </a:prstGeom>
          <a:noFill/>
        </p:spPr>
      </p:pic>
      <p:pic>
        <p:nvPicPr>
          <p:cNvPr id="31749" name="Picture 5" descr="\\BIBLIOTEKA\Biblioteka\Для Хайруллиной Л.И\Что где когда\5233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143116"/>
            <a:ext cx="3723477" cy="2962277"/>
          </a:xfrm>
          <a:prstGeom prst="rect">
            <a:avLst/>
          </a:prstGeom>
          <a:noFill/>
        </p:spPr>
      </p:pic>
      <p:pic>
        <p:nvPicPr>
          <p:cNvPr id="31750" name="Picture 6" descr="D:\ляйсан\городская игра что где когда\280220120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71942"/>
            <a:ext cx="3238480" cy="242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Старшая школа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87824" y="2924944"/>
            <a:ext cx="310668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Выбор профиля образования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3528" y="3068960"/>
            <a:ext cx="237626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Элективные курсы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59632" y="1484784"/>
            <a:ext cx="34563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Профориентационная деятельность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04048" y="1484784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Бизнес-компания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156176" y="2924944"/>
            <a:ext cx="29878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«Совет старшеклассников»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55976" y="4221088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99792" y="5085184"/>
            <a:ext cx="3744416" cy="1556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Саморазвитие личности и осознанный выбор профессии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800240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3716338"/>
            <a:ext cx="3810000" cy="2857500"/>
          </a:xfrm>
          <a:noFill/>
        </p:spPr>
      </p:pic>
      <p:sp>
        <p:nvSpPr>
          <p:cNvPr id="1638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6388" name="Picture 5" descr="S50024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484313"/>
            <a:ext cx="2857500" cy="2151062"/>
          </a:xfrm>
          <a:prstGeom prst="rect">
            <a:avLst/>
          </a:prstGeom>
          <a:noFill/>
          <a:ln w="57150" cmpd="thinThick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755650" y="4333875"/>
            <a:ext cx="390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 algn="ctr">
              <a:tabLst>
                <a:tab pos="457200" algn="l"/>
              </a:tabLst>
            </a:pPr>
            <a:endParaRPr lang="ru-RU" b="1"/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755650" y="1412875"/>
            <a:ext cx="34559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>
                <a:solidFill>
                  <a:schemeClr val="accent2"/>
                </a:solidFill>
              </a:rPr>
              <a:t>Цель компании</a:t>
            </a:r>
            <a:endParaRPr lang="ru-RU" sz="1400" dirty="0">
              <a:solidFill>
                <a:schemeClr val="accent2"/>
              </a:solidFill>
            </a:endParaRPr>
          </a:p>
          <a:p>
            <a:r>
              <a:rPr lang="ru-RU" sz="1400" b="1" dirty="0"/>
              <a:t>Создание конкурентоспособной компании со сплоченным работоспособным коллективом.</a:t>
            </a:r>
            <a:endParaRPr lang="ru-RU" sz="1400" dirty="0"/>
          </a:p>
          <a:p>
            <a:r>
              <a:rPr lang="ru-RU" sz="1400" b="1" u="sng" dirty="0">
                <a:solidFill>
                  <a:schemeClr val="accent2"/>
                </a:solidFill>
              </a:rPr>
              <a:t>Задачи компании</a:t>
            </a:r>
            <a:endParaRPr lang="ru-RU" sz="1400" dirty="0">
              <a:solidFill>
                <a:schemeClr val="accent2"/>
              </a:solidFill>
            </a:endParaRPr>
          </a:p>
          <a:p>
            <a:r>
              <a:rPr lang="ru-RU" sz="1400" b="1" dirty="0"/>
              <a:t>Самоутверждение и получение основных навыков работы в команде.</a:t>
            </a:r>
            <a:endParaRPr lang="ru-RU" sz="1400" dirty="0"/>
          </a:p>
          <a:p>
            <a:r>
              <a:rPr lang="ru-RU" sz="1400" b="1" dirty="0"/>
              <a:t>Вовлечение учащихся школы в активную творческую деятельность.</a:t>
            </a:r>
            <a:endParaRPr lang="ru-RU" sz="1400" dirty="0"/>
          </a:p>
          <a:p>
            <a:r>
              <a:rPr lang="ru-RU" sz="1400" b="1" dirty="0"/>
              <a:t>Производство сувениров и подарков.</a:t>
            </a:r>
            <a:endParaRPr lang="ru-RU" sz="1400" dirty="0"/>
          </a:p>
          <a:p>
            <a:r>
              <a:rPr lang="ru-RU" sz="1400" b="1" dirty="0"/>
              <a:t>Благотворительная деятельность.</a:t>
            </a:r>
            <a:endParaRPr lang="ru-RU" sz="1400" dirty="0"/>
          </a:p>
          <a:p>
            <a:r>
              <a:rPr lang="ru-RU" sz="1400" b="1" dirty="0"/>
              <a:t>Получение прибыли.</a:t>
            </a:r>
            <a:endParaRPr lang="ru-RU" sz="1400" dirty="0"/>
          </a:p>
          <a:p>
            <a:r>
              <a:rPr lang="ru-RU" sz="1400" b="1" u="sng" dirty="0">
                <a:solidFill>
                  <a:schemeClr val="accent2"/>
                </a:solidFill>
              </a:rPr>
              <a:t>Миссия компании</a:t>
            </a:r>
            <a:endParaRPr lang="ru-RU" sz="1400" dirty="0">
              <a:solidFill>
                <a:schemeClr val="accent2"/>
              </a:solidFill>
            </a:endParaRPr>
          </a:p>
          <a:p>
            <a:r>
              <a:rPr lang="ru-RU" sz="1400" b="1" dirty="0" smtClean="0"/>
              <a:t>Повышение </a:t>
            </a:r>
            <a:r>
              <a:rPr lang="ru-RU" sz="1400" b="1" dirty="0"/>
              <a:t>качества образования </a:t>
            </a:r>
            <a:r>
              <a:rPr lang="ru-RU" sz="1400" b="1" dirty="0" smtClean="0"/>
              <a:t>, </a:t>
            </a:r>
            <a:r>
              <a:rPr lang="ru-RU" sz="1400" b="1" dirty="0"/>
              <a:t>выработка навыков экономического мышления и применения полученных знаний на практике.</a:t>
            </a:r>
          </a:p>
        </p:txBody>
      </p:sp>
      <p:sp>
        <p:nvSpPr>
          <p:cNvPr id="16391" name="WordArt 14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6264275" cy="792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STEP UP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1979613" y="1052513"/>
            <a:ext cx="5026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ШКОЛЬНАЯ ЭКОНОМИЧЕСКАЯ КОМПАНИЯ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Копия (6) 2008_10_01%20Halloween%20-%20Scotts%20(poster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286124"/>
            <a:ext cx="4738678" cy="3354096"/>
          </a:xfrm>
          <a:prstGeom prst="rect">
            <a:avLst/>
          </a:prstGeom>
          <a:noFill/>
        </p:spPr>
      </p:pic>
      <p:pic>
        <p:nvPicPr>
          <p:cNvPr id="8199" name="Picture 7" descr="x_5cffd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93710">
            <a:off x="616394" y="3422207"/>
            <a:ext cx="2360868" cy="3164963"/>
          </a:xfrm>
          <a:prstGeom prst="rect">
            <a:avLst/>
          </a:prstGeom>
          <a:noFill/>
        </p:spPr>
      </p:pic>
      <p:pic>
        <p:nvPicPr>
          <p:cNvPr id="8201" name="Picture 9" descr="a_1431c4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6914">
            <a:off x="5855764" y="3584718"/>
            <a:ext cx="2100827" cy="30558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Совет старшеклассников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Совет старшеклассников состоит из учащихся 8-11 классов и является органом самоуправления в школе, основанным на согласии и сотрудничестве. Совет старшеклассников действует на основе Закона «Об образовании», Конвенции о правах ребенка, Устава школы, принципов выборности и подотчетности, </a:t>
            </a:r>
            <a:r>
              <a:rPr lang="ru-RU" dirty="0" err="1" smtClean="0"/>
              <a:t>обновляемости</a:t>
            </a:r>
            <a:r>
              <a:rPr lang="ru-RU" dirty="0" smtClean="0"/>
              <a:t> и преемственности. </a:t>
            </a:r>
          </a:p>
          <a:p>
            <a:pPr lvl="1"/>
            <a:r>
              <a:rPr lang="ru-RU" dirty="0" smtClean="0"/>
              <a:t>Совет старшеклассников организует общешкольные праздники, мероприятия, ярмарки. Так же в состав совета входит отряд ЮИД «</a:t>
            </a:r>
            <a:r>
              <a:rPr lang="ru-RU" dirty="0" err="1" smtClean="0"/>
              <a:t>Светофорик</a:t>
            </a:r>
            <a:r>
              <a:rPr lang="ru-RU" dirty="0" smtClean="0"/>
              <a:t>» и правоохранительный отряд «ШТОРМ»</a:t>
            </a:r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x_528fef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3482975" cy="5229225"/>
          </a:xfrm>
          <a:prstGeom prst="rect">
            <a:avLst/>
          </a:prstGeom>
          <a:noFill/>
        </p:spPr>
      </p:pic>
      <p:pic>
        <p:nvPicPr>
          <p:cNvPr id="12298" name="Picture 10" descr="x_e92dcdb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00788" cy="4194175"/>
          </a:xfrm>
          <a:prstGeom prst="rect">
            <a:avLst/>
          </a:prstGeom>
          <a:noFill/>
        </p:spPr>
      </p:pic>
      <p:pic>
        <p:nvPicPr>
          <p:cNvPr id="12299" name="Picture 11" descr="x_a155d5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6300788" cy="3889375"/>
          </a:xfrm>
          <a:prstGeom prst="rect">
            <a:avLst/>
          </a:prstGeom>
          <a:noFill/>
        </p:spPr>
      </p:pic>
      <p:pic>
        <p:nvPicPr>
          <p:cNvPr id="12301" name="Picture 13" descr="x_c1cc80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4438650"/>
            <a:ext cx="3635375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10503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8263" cy="3862388"/>
          </a:xfrm>
          <a:prstGeom prst="rect">
            <a:avLst/>
          </a:prstGeom>
          <a:noFill/>
        </p:spPr>
      </p:pic>
      <p:pic>
        <p:nvPicPr>
          <p:cNvPr id="16390" name="Picture 6" descr="Изображение 2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0"/>
            <a:ext cx="3975100" cy="5300663"/>
          </a:xfrm>
          <a:prstGeom prst="rect">
            <a:avLst/>
          </a:prstGeom>
          <a:noFill/>
        </p:spPr>
      </p:pic>
      <p:pic>
        <p:nvPicPr>
          <p:cNvPr id="16391" name="Picture 7" descr="IMG_14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265488"/>
            <a:ext cx="4787900" cy="3592512"/>
          </a:xfrm>
          <a:prstGeom prst="rect">
            <a:avLst/>
          </a:prstGeom>
          <a:noFill/>
        </p:spPr>
      </p:pic>
      <p:pic>
        <p:nvPicPr>
          <p:cNvPr id="16392" name="Picture 8" descr="CIMG222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60800"/>
            <a:ext cx="4500563" cy="300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4" y="2967334"/>
            <a:ext cx="910537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Знание в действии!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Основная задача образования </a:t>
            </a:r>
            <a:r>
              <a:rPr lang="ru-RU" dirty="0" smtClean="0"/>
              <a:t>— создание </a:t>
            </a:r>
            <a:r>
              <a:rPr lang="ru-RU" u="sng" dirty="0" smtClean="0"/>
              <a:t>условий развития</a:t>
            </a:r>
            <a:r>
              <a:rPr lang="ru-RU" dirty="0" smtClean="0"/>
              <a:t> гармоничной, нравственно совершенной, социально активной, профессионально компетентной и саморазвивающейся </a:t>
            </a:r>
            <a:r>
              <a:rPr lang="ru-RU" u="sng" dirty="0" smtClean="0"/>
              <a:t>личности</a:t>
            </a:r>
            <a:r>
              <a:rPr lang="ru-RU" dirty="0" smtClean="0"/>
              <a:t> через </a:t>
            </a:r>
            <a:r>
              <a:rPr lang="ru-RU" u="sng" dirty="0" smtClean="0"/>
              <a:t>активизацию внутренних резервов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Образовательное пространство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35896" y="3212976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 № 9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63888" y="1412776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24128" y="1988840"/>
            <a:ext cx="20162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Портфолио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84168" y="2924944"/>
            <a:ext cx="18002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43608" y="3140968"/>
            <a:ext cx="216024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«Одаренные дети»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187624" y="2060848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Элективные курсы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144" y="4005064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Бизнес-компания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627784" y="5157192"/>
            <a:ext cx="208823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 старшеклассников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004048" y="5229200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с внешними партнерами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971600" y="4149080"/>
            <a:ext cx="216024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IT-</a:t>
            </a:r>
            <a:r>
              <a:rPr lang="ru-RU" dirty="0" smtClean="0"/>
              <a:t>технологии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Начальная школа</a:t>
            </a:r>
            <a:br>
              <a:rPr lang="ru-RU" sz="3100" dirty="0" smtClean="0"/>
            </a:br>
            <a:r>
              <a:rPr lang="ru-RU" sz="3100" dirty="0" smtClean="0"/>
              <a:t>с 1991 года – школа развивающего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91880" y="2852936"/>
            <a:ext cx="180020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1560" y="3284984"/>
            <a:ext cx="216024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«Введение в школьную жизнь»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99592" y="1844824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Портфолио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339752" y="1052736"/>
            <a:ext cx="21602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Проектная и творческая деятельность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12160" y="1988840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консультаций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12160" y="3356992"/>
            <a:ext cx="22322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Олимпиадная деятельность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87824" y="5229200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Траектория развития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429309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72000" y="1124744"/>
            <a:ext cx="20882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с внешними партнерами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Адаптационный период</a:t>
            </a:r>
            <a:endParaRPr lang="ru-RU" dirty="0"/>
          </a:p>
        </p:txBody>
      </p:sp>
      <p:pic>
        <p:nvPicPr>
          <p:cNvPr id="84996" name="Picture 4" descr="PIC_03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2565400"/>
            <a:ext cx="3384550" cy="1903413"/>
          </a:xfrm>
          <a:prstGeom prst="rect">
            <a:avLst/>
          </a:prstGeom>
          <a:noFill/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323850" y="1425575"/>
            <a:ext cx="8640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 Путь </a:t>
            </a:r>
            <a:r>
              <a:rPr lang="ru-RU" dirty="0">
                <a:latin typeface="Times New Roman" pitchFamily="18" charset="0"/>
              </a:rPr>
              <a:t>ребенка начинается с курса Г.А. </a:t>
            </a:r>
            <a:r>
              <a:rPr lang="ru-RU" dirty="0" err="1">
                <a:latin typeface="Times New Roman" pitchFamily="18" charset="0"/>
              </a:rPr>
              <a:t>Цукерман</a:t>
            </a:r>
            <a:r>
              <a:rPr lang="ru-RU" dirty="0">
                <a:latin typeface="Times New Roman" pitchFamily="18" charset="0"/>
              </a:rPr>
              <a:t> и К.И. Поливановой «Введение в школьную жизнь». Дети учатся договариваться, обмениваться мыслями, просить о помощи, оценивать и благодарить друг друга.</a:t>
            </a:r>
          </a:p>
        </p:txBody>
      </p:sp>
      <p:pic>
        <p:nvPicPr>
          <p:cNvPr id="85000" name="Picture 8" descr="presentation 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2636838"/>
            <a:ext cx="2170112" cy="1627187"/>
          </a:xfrm>
          <a:prstGeom prst="rect">
            <a:avLst/>
          </a:prstGeom>
          <a:noFill/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141663"/>
            <a:ext cx="36004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Звезда недели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12776"/>
            <a:ext cx="4191000" cy="3152775"/>
          </a:xfrm>
          <a:noFill/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3434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Циклограмма работа с портфолио в начальных классах</a:t>
            </a:r>
          </a:p>
        </p:txBody>
      </p:sp>
      <p:graphicFrame>
        <p:nvGraphicFramePr>
          <p:cNvPr id="31826" name="Group 82"/>
          <p:cNvGraphicFramePr>
            <a:graphicFrameLocks noGrp="1"/>
          </p:cNvGraphicFramePr>
          <p:nvPr>
            <p:ph type="body" idx="1"/>
          </p:nvPr>
        </p:nvGraphicFramePr>
        <p:xfrm>
          <a:off x="304800" y="990600"/>
          <a:ext cx="8650288" cy="5315269"/>
        </p:xfrm>
        <a:graphic>
          <a:graphicData uri="http://schemas.openxmlformats.org/drawingml/2006/table">
            <a:tbl>
              <a:tblPr/>
              <a:tblGrid>
                <a:gridCol w="1366838"/>
                <a:gridCol w="4400550"/>
                <a:gridCol w="28829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классного руководителя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Провести классный час по работе со сборным портфолио. Размножить и раздать необходимые бланки (техника чтения, результативность олимпиад).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Знакомство со структурой портфолио. Оснащение папки необходимыми формами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Помощь в сборе и систематизации материалов.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творческих, домашних, самостоятельных, олимпиадных работ, грамоты (учебная и внеучебная деятельность). Работа с графиками (техника чтения, результаты олимпиад).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классного часа, посвященного написанию рефлексивного письма и анализу собранных материалов.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Написание рефлексивного письма. Комплектование портфолио и составление содержания.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консультаций по защите портфолио. Организация и проведение защиты портфолио.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Самоанализ портфолио. Презентация портфолио и карт знаний.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Защита портфолио и карт знаний, </a:t>
            </a:r>
            <a:br>
              <a:rPr lang="ru-RU" dirty="0" smtClean="0"/>
            </a:br>
            <a:r>
              <a:rPr lang="ru-RU" dirty="0" smtClean="0"/>
              <a:t>4 класс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700808"/>
            <a:ext cx="3048000" cy="2373313"/>
          </a:xfrm>
          <a:noFill/>
        </p:spPr>
      </p:pic>
      <p:pic>
        <p:nvPicPr>
          <p:cNvPr id="10244" name="Picture 6" descr="PDVD_0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4224338"/>
            <a:ext cx="29718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PDVD_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95600" y="31242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437112"/>
            <a:ext cx="27432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38800" y="1676400"/>
            <a:ext cx="28082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703</Words>
  <Application>Microsoft Office PowerPoint</Application>
  <PresentationFormat>Экран (4:3)</PresentationFormat>
  <Paragraphs>137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Знание в действии!</vt:lpstr>
      <vt:lpstr>Образовательное пространство</vt:lpstr>
      <vt:lpstr> Начальная школа с 1991 года – школа развивающего обучения </vt:lpstr>
      <vt:lpstr>Адаптационный период</vt:lpstr>
      <vt:lpstr>Звезда недели</vt:lpstr>
      <vt:lpstr>Циклограмма работа с портфолио в начальных классах</vt:lpstr>
      <vt:lpstr>Защита портфолио и карт знаний,  4 класс</vt:lpstr>
      <vt:lpstr>Слайд 10</vt:lpstr>
      <vt:lpstr>Общеклассные проекты:  «Новогодний калейдоскоп»</vt:lpstr>
      <vt:lpstr>Издательский клуб</vt:lpstr>
      <vt:lpstr>Победители проекта «Классная газета - 2014»</vt:lpstr>
      <vt:lpstr>Связь с внешними партнерами</vt:lpstr>
      <vt:lpstr>Школа – координатор международных и республиканских конкурсов </vt:lpstr>
      <vt:lpstr>Средняя школа</vt:lpstr>
      <vt:lpstr>Юнеско </vt:lpstr>
      <vt:lpstr>Основные направления  работы школы  в программе "Ассоциированные школы ЮНЕСКО"</vt:lpstr>
      <vt:lpstr>Международные проекты</vt:lpstr>
      <vt:lpstr>Математические бои, олимпиады</vt:lpstr>
      <vt:lpstr>ШИК</vt:lpstr>
      <vt:lpstr>Старшая школа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pcvl</cp:lastModifiedBy>
  <cp:revision>51</cp:revision>
  <dcterms:created xsi:type="dcterms:W3CDTF">2014-12-02T12:30:43Z</dcterms:created>
  <dcterms:modified xsi:type="dcterms:W3CDTF">2015-02-02T12:35:45Z</dcterms:modified>
</cp:coreProperties>
</file>